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embeddedFontLs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C4D9AA-630E-41A3-AA54-9A8C853D237F}">
  <a:tblStyle styleId="{47C4D9AA-630E-41A3-AA54-9A8C853D23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Besides the clustering analysis, we also but up our recommendation. We made up the utility matrix by extracting business id, user id and rating stars for each review. </a:t>
            </a: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To represent the similarity between each pair of elements, we used the cosine distance. To make the computation more efficient, </a:t>
            </a:r>
            <a:r>
              <a:rPr lang="en-US"/>
              <a:t>matrix operation is employed. For the evaluation part, we used the mse, which is mean squared error by subtracting the real rating star from the predicted rating. </a:t>
            </a:r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Based on these principle, we built and evaluated the item-based and user based recommendation system using Here are the relationship between the mse and k </a:t>
            </a:r>
            <a:r>
              <a:rPr lang="en-US"/>
              <a:t>for each recommendation system. We can easily found out that the user based one perform better. And considering the computation efficiency, 75 is a good k to be used for user based recommendation system. </a:t>
            </a:r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Besides these, we tries several methods to improve the performance of the recommendation system. One of that is to take the helpfulness into consideration,  which is a logistic function of number of users who think the review is useful for them. </a:t>
            </a:r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After adding helpfulness score as weights to calculate the predicting value, the scored user-based recommendation seemed to perform better than the original one. </a:t>
            </a:r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we built a demo recommendation system based on the k nearest users with helpfulness score. Here is a show case. For the 199th users, we got these 5 restaurants to be recommended.</a:t>
            </a:r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buClr>
                <a:srgbClr val="615445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i="0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69961"/>
            <a:ext cx="4038600" cy="4856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269961"/>
            <a:ext cx="4038600" cy="4856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2045574"/>
            <a:ext cx="4040188" cy="4080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645025" y="2045574"/>
            <a:ext cx="4041775" cy="4080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457200" y="127942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4" type="body"/>
          </p:nvPr>
        </p:nvSpPr>
        <p:spPr>
          <a:xfrm>
            <a:off x="4645025" y="127942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221954"/>
            <a:ext cx="9143999" cy="407086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-1" y="6630562"/>
            <a:ext cx="9144000" cy="226931"/>
          </a:xfrm>
          <a:prstGeom prst="rect">
            <a:avLst/>
          </a:prstGeom>
          <a:solidFill>
            <a:srgbClr val="353535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9144000" cy="338554"/>
          </a:xfrm>
          <a:prstGeom prst="rect">
            <a:avLst/>
          </a:prstGeom>
          <a:solidFill>
            <a:srgbClr val="CC0000"/>
          </a:solidFill>
          <a:ln>
            <a:noFill/>
          </a:ln>
          <a:effectLst>
            <a:outerShdw blurRad="50800" rotWithShape="0" algn="t" dir="5400000" dist="25400">
              <a:srgbClr val="666666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1" i="0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8" name="Shape 18"/>
          <p:cNvSpPr txBox="1"/>
          <p:nvPr/>
        </p:nvSpPr>
        <p:spPr>
          <a:xfrm>
            <a:off x="2154264" y="1"/>
            <a:ext cx="69897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 62</a:t>
            </a:r>
            <a:r>
              <a:rPr lang="en-U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– Data Mining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Fall 2017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1" i="0" lang="en-US" sz="1400" u="none" cap="none" strike="noStrike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･</a:t>
            </a: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Dutile, Narayanam, Song, Tian </a:t>
            </a:r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1">
            <a:alphaModFix/>
          </a:blip>
          <a:srcRect b="36250" l="0" r="0" t="0"/>
          <a:stretch/>
        </p:blipFill>
        <p:spPr>
          <a:xfrm>
            <a:off x="71483" y="86905"/>
            <a:ext cx="2387964" cy="23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6259798"/>
            <a:ext cx="331398" cy="3313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.jpg"/><Relationship Id="rId5" Type="http://schemas.openxmlformats.org/officeDocument/2006/relationships/image" Target="../media/image27.jp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emily-jean/yelp-data-mining/blob/master/reports/final/report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emily-jean/yelp-data-mining" TargetMode="External"/><Relationship Id="rId4" Type="http://schemas.openxmlformats.org/officeDocument/2006/relationships/hyperlink" Target="https://github.com/emily-jean/yelp-data-min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buClr>
                <a:schemeClr val="dk1"/>
              </a:buClr>
              <a:buSzPts val="4400"/>
              <a:buFont typeface="Helvetica Neue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rgbClr val="615445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Emily Dutile, </a:t>
            </a:r>
            <a:r>
              <a:rPr lang="en-US"/>
              <a:t>Vyshaal Narayanam, </a:t>
            </a:r>
            <a:r>
              <a:rPr b="0" i="0" lang="en-US" sz="3200" u="none" cap="none" strike="noStrike">
                <a:solidFill>
                  <a:srgbClr val="6154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Xiwen Song, </a:t>
            </a:r>
            <a:r>
              <a:rPr lang="en-US"/>
              <a:t>Tony Tian</a:t>
            </a:r>
          </a:p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i="0" lang="en-US" sz="1200" u="none" cap="none" strike="noStrike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63" name="Shape 63"/>
          <p:cNvSpPr txBox="1"/>
          <p:nvPr/>
        </p:nvSpPr>
        <p:spPr>
          <a:xfrm>
            <a:off x="8601559" y="20147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Clustering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75" y="1463173"/>
            <a:ext cx="7098299" cy="3771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Shape 159"/>
          <p:cNvGraphicFramePr/>
          <p:nvPr/>
        </p:nvGraphicFramePr>
        <p:xfrm>
          <a:off x="3126375" y="5322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{47C4D9AA-630E-41A3-AA54-9A8C853D237F}</a:tableStyleId>
              </a:tblPr>
              <a:tblGrid>
                <a:gridCol w="2025250"/>
              </a:tblGrid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0.38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0" name="Shape 160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976250" y="3941375"/>
            <a:ext cx="19314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/>
              <a:t>Attributes</a:t>
            </a:r>
            <a:r>
              <a:rPr lang="en-US"/>
              <a:t>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upscale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divey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classy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romantic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touristy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trendy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-US"/>
              <a:t>casual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800" y="1772948"/>
            <a:ext cx="3362075" cy="358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5102225" y="2803525"/>
            <a:ext cx="1071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3" name="Shape 173"/>
          <p:cNvCxnSpPr/>
          <p:nvPr/>
        </p:nvCxnSpPr>
        <p:spPr>
          <a:xfrm flipH="1" rot="10800000">
            <a:off x="5034050" y="4539538"/>
            <a:ext cx="21747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4" name="Shape 174"/>
          <p:cNvSpPr txBox="1"/>
          <p:nvPr/>
        </p:nvSpPr>
        <p:spPr>
          <a:xfrm>
            <a:off x="812375" y="1689125"/>
            <a:ext cx="3693300" cy="2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-US" sz="2400"/>
              <a:t>Utility Matrix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stars</a:t>
            </a: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business_id</a:t>
            </a:r>
          </a:p>
          <a:p>
            <a:pPr indent="-381000" lvl="0" marL="457200">
              <a:spcBef>
                <a:spcPts val="0"/>
              </a:spcBef>
              <a:buSzPts val="2400"/>
              <a:buChar char="-"/>
            </a:pPr>
            <a:r>
              <a:rPr lang="en-US" sz="2400"/>
              <a:t>user_id</a:t>
            </a:r>
          </a:p>
        </p:txBody>
      </p:sp>
      <p:cxnSp>
        <p:nvCxnSpPr>
          <p:cNvPr id="175" name="Shape 175"/>
          <p:cNvCxnSpPr/>
          <p:nvPr/>
        </p:nvCxnSpPr>
        <p:spPr>
          <a:xfrm flipH="1" rot="10800000">
            <a:off x="5034050" y="4840700"/>
            <a:ext cx="2174700" cy="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81" name="Shape 181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82" name="Shape 182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486" y="4610836"/>
            <a:ext cx="4656499" cy="12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250" y="1746350"/>
            <a:ext cx="3917450" cy="1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135" y="3416650"/>
            <a:ext cx="3036926" cy="8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659975" y="1347350"/>
            <a:ext cx="733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Similarity: Cosine distance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59975" y="2674150"/>
            <a:ext cx="3613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Reduce computation complexity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750588" y="43409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Evaluation: MSE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195" name="Shape 19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96" name="Shape 19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198" name="Shape 198"/>
          <p:cNvSpPr txBox="1"/>
          <p:nvPr/>
        </p:nvSpPr>
        <p:spPr>
          <a:xfrm>
            <a:off x="1537775" y="1697700"/>
            <a:ext cx="160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Item-based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960625" y="1646525"/>
            <a:ext cx="21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User-based 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25" y="2602125"/>
            <a:ext cx="4386275" cy="30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25" y="2350325"/>
            <a:ext cx="4386277" cy="32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7658100" y="1486484"/>
            <a:ext cx="743100" cy="71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78500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720175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014700" y="5512125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8748075" y="5670863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  <p:cxnSp>
        <p:nvCxnSpPr>
          <p:cNvPr id="207" name="Shape 207"/>
          <p:cNvCxnSpPr/>
          <p:nvPr/>
        </p:nvCxnSpPr>
        <p:spPr>
          <a:xfrm>
            <a:off x="6557675" y="3081200"/>
            <a:ext cx="15000" cy="209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13" name="Shape 213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14" name="Shape 214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00" y="2631625"/>
            <a:ext cx="4806949" cy="4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903000" y="16078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 of the review with count of useful being.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Range of useful count is from 0 to 247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-US" sz="1800"/>
              <a:t>Logistic function is used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988" y="3364399"/>
            <a:ext cx="4384808" cy="262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4191" y="2464076"/>
            <a:ext cx="3330135" cy="355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6359525" y="4089400"/>
            <a:ext cx="800100" cy="22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26" name="Shape 226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27" name="Shape 227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29" name="Shape 229"/>
          <p:cNvSpPr txBox="1"/>
          <p:nvPr/>
        </p:nvSpPr>
        <p:spPr>
          <a:xfrm>
            <a:off x="457200" y="1646525"/>
            <a:ext cx="367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User-based with helpfulness score 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960625" y="1646525"/>
            <a:ext cx="218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/>
              <a:t>User-based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25" y="2602125"/>
            <a:ext cx="4386275" cy="301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4130675" y="1486496"/>
            <a:ext cx="743100" cy="71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25" y="2496550"/>
            <a:ext cx="4452900" cy="323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Shape 234"/>
          <p:cNvCxnSpPr/>
          <p:nvPr/>
        </p:nvCxnSpPr>
        <p:spPr>
          <a:xfrm>
            <a:off x="587375" y="4889500"/>
            <a:ext cx="354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35" name="Shape 235"/>
          <p:cNvCxnSpPr/>
          <p:nvPr/>
        </p:nvCxnSpPr>
        <p:spPr>
          <a:xfrm>
            <a:off x="5143475" y="5084750"/>
            <a:ext cx="3543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236" name="Shape 236"/>
          <p:cNvSpPr txBox="1"/>
          <p:nvPr/>
        </p:nvSpPr>
        <p:spPr>
          <a:xfrm>
            <a:off x="178500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4720175" y="2375325"/>
            <a:ext cx="256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mse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014700" y="5512125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8748075" y="5670863"/>
            <a:ext cx="47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</p:txBody>
      </p:sp>
      <p:sp>
        <p:nvSpPr>
          <p:cNvPr id="245" name="Shape 24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46" name="Shape 24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48" name="Shape 248"/>
          <p:cNvSpPr txBox="1"/>
          <p:nvPr/>
        </p:nvSpPr>
        <p:spPr>
          <a:xfrm>
            <a:off x="758825" y="1203325"/>
            <a:ext cx="6972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Recommendation System demo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-based on the user based with helpfulness score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812375" y="2155825"/>
            <a:ext cx="1671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Input: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Index of user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4425950" y="2155825"/>
            <a:ext cx="4375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Output</a:t>
            </a:r>
            <a:r>
              <a:rPr lang="en-US" sz="1800"/>
              <a:t>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/>
              <a:t>Top five restaurants recommended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1153350" y="3701900"/>
            <a:ext cx="662700" cy="41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/>
              <a:t>199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425950" y="2974975"/>
            <a:ext cx="2805000" cy="2171700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Meat &amp; Potatoes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Burgatory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Maiku Sushi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The Green Mango</a:t>
            </a:r>
            <a:b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Chaya Japanese Cuisine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57200" y="681069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457200" y="1608409"/>
            <a:ext cx="8229600" cy="4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buSzPts val="3000"/>
              <a:buAutoNum type="arabicPeriod"/>
            </a:pPr>
            <a:r>
              <a:rPr lang="en-US" sz="3000"/>
              <a:t>Sentiment Analysis to classify positive and negative reviews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rPr lang="en-US" sz="3000"/>
              <a:t>- Used Google Cloud Natural Language API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buSzPts val="3000"/>
              <a:buAutoNum type="arabicPeriod"/>
            </a:pPr>
            <a:r>
              <a:rPr lang="en-US" sz="3000"/>
              <a:t>Topic Modeling to discover latent hidden features in the reviews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rPr lang="en-US" sz="3000"/>
              <a:t>- Used Latent Dirichlet Allocation (LDA)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259" name="Shape 259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60" name="Shape 260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200"/>
              <a:t>Sentiment Analysis Using Google Cloud Natural Language API</a:t>
            </a: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268" name="Shape 268"/>
          <p:cNvSpPr txBox="1"/>
          <p:nvPr/>
        </p:nvSpPr>
        <p:spPr>
          <a:xfrm>
            <a:off x="629300" y="1457475"/>
            <a:ext cx="7821300" cy="4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9825"/>
            <a:ext cx="9144000" cy="503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71" name="Shape 271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62225" y="591175"/>
            <a:ext cx="88359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-US" sz="1800"/>
              <a:t>Sentiment distribution of Reviews in Pittsburgh (110 Restaurants, 38785 Reviews)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79" name="Shape 279"/>
          <p:cNvSpPr txBox="1"/>
          <p:nvPr/>
        </p:nvSpPr>
        <p:spPr>
          <a:xfrm>
            <a:off x="732025" y="1406100"/>
            <a:ext cx="7782600" cy="4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" y="1303350"/>
            <a:ext cx="9092626" cy="48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82" name="Shape 282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 the </a:t>
            </a:r>
            <a:r>
              <a:rPr lang="en-US" sz="3959"/>
              <a:t>Team</a:t>
            </a:r>
          </a:p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856" y="2109125"/>
            <a:ext cx="2362694" cy="213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368" y="2134212"/>
            <a:ext cx="2134800" cy="2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034442" y="4392925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US"/>
              <a:t>Emily Dutile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6901425" y="4367825"/>
            <a:ext cx="2134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Vyshaal Narayanam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83825" y="4367825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Xiwen Song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948800" y="4392900"/>
            <a:ext cx="1259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US"/>
              <a:t>Tony Tian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5">
            <a:alphaModFix/>
          </a:blip>
          <a:srcRect b="27044" l="0" r="0" t="0"/>
          <a:stretch/>
        </p:blipFill>
        <p:spPr>
          <a:xfrm>
            <a:off x="4720788" y="2134212"/>
            <a:ext cx="1962926" cy="213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" y="2134188"/>
            <a:ext cx="2422476" cy="20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296638" y="565494"/>
            <a:ext cx="8229600" cy="600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-US" sz="3000"/>
              <a:t>Topic Modeling using LDA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244000" y="1359150"/>
            <a:ext cx="8643000" cy="102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Document - Mixture of latent topics		Topic - Probability distribution over words</a:t>
            </a:r>
          </a:p>
          <a:p>
            <a:pPr indent="-139700" lvl="0" marL="34290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139700" lvl="0" marL="34290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43582" l="0" r="0" t="0"/>
          <a:stretch/>
        </p:blipFill>
        <p:spPr>
          <a:xfrm>
            <a:off x="244075" y="2104193"/>
            <a:ext cx="4353600" cy="396380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4867375" y="3382975"/>
            <a:ext cx="41097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buNone/>
            </a:pPr>
            <a:r>
              <a:rPr lang="en-US" sz="2000"/>
              <a:t>Document-Term Matrix 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-US" sz="2000"/>
              <a:t>=		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2000"/>
              <a:t>Document-Topic Matrix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2000"/>
              <a:t>       		X      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-US" sz="2000"/>
              <a:t>    Topic-Word Matrix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745425" y="2651013"/>
            <a:ext cx="43536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Matrix Factorization Technique</a:t>
            </a:r>
          </a:p>
        </p:txBody>
      </p:sp>
      <p:sp>
        <p:nvSpPr>
          <p:cNvPr id="294" name="Shape 294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295" name="Shape 29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256850" y="437019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400"/>
              <a:t>Topic Coherence - Choosing optimal number of topics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02" name="Shape 302"/>
          <p:cNvSpPr txBox="1"/>
          <p:nvPr/>
        </p:nvSpPr>
        <p:spPr>
          <a:xfrm>
            <a:off x="173400" y="1189688"/>
            <a:ext cx="87330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38" y="1591850"/>
            <a:ext cx="6702527" cy="3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173775" y="1236213"/>
            <a:ext cx="741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Score - Average of pairwise word-similarity of scores of words in topic.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5907650" y="5515700"/>
            <a:ext cx="3126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2400">
                <a:solidFill>
                  <a:srgbClr val="CC0000"/>
                </a:solidFill>
              </a:rPr>
              <a:t>Set num_topics = 12</a:t>
            </a:r>
          </a:p>
        </p:txBody>
      </p:sp>
      <p:sp>
        <p:nvSpPr>
          <p:cNvPr id="306" name="Shape 306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07" name="Shape 307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238875" y="36999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lang="en-US" sz="2400"/>
              <a:t>Visualization of topics using WordCloud, pyLDAvis</a:t>
            </a:r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25" y="3958800"/>
            <a:ext cx="4220875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50" y="1335250"/>
            <a:ext cx="4120800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475" y="1335250"/>
            <a:ext cx="4290325" cy="21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1464050" y="970300"/>
            <a:ext cx="21063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Food Items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048900" y="970300"/>
            <a:ext cx="21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Food Tastes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1682450" y="3658025"/>
            <a:ext cx="1541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Meals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6338225" y="3622025"/>
            <a:ext cx="1168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 sz="1800">
                <a:solidFill>
                  <a:srgbClr val="CC0000"/>
                </a:solidFill>
              </a:rPr>
              <a:t>Service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98400"/>
            <a:ext cx="4120800" cy="20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23" name="Shape 323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t/>
            </a:r>
            <a:endParaRPr b="0" i="0" sz="3959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en-US" sz="2600"/>
              <a:t>For the full report, please visit:</a:t>
            </a:r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https://github.com/emily-jean/yelp-data-mining/blob/master/reports/final/report.pdf</a:t>
            </a:r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600"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600"/>
          </a:p>
          <a:p>
            <a:pPr indent="-203200" lvl="0" marL="0" marR="0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331" name="Shape 331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332" name="Shape 332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Topics of Focus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neighborhoods in a city have the best cuisine selection?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some areas more upscale or divey?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recommend a particular dish at a top restaurant?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What topics are discovered frequently in reviews? Do they correlate positively or negatively to a review?</a:t>
            </a:r>
          </a:p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Dataset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dataset is given in the SQL file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4.7 million reviews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156,000 business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 metropolitan areas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Focused on the restaurants reviews</a:t>
            </a:r>
          </a:p>
          <a:p>
            <a:pPr indent="-2857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Pittsburgh, PA (2089 restaurants, 53 neighborhoods, 43 different cuisines)</a:t>
            </a:r>
          </a:p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98" name="Shape 98"/>
          <p:cNvSpPr txBox="1"/>
          <p:nvPr/>
        </p:nvSpPr>
        <p:spPr>
          <a:xfrm>
            <a:off x="278969" y="5424408"/>
            <a:ext cx="88650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  <a:hlinkClick r:id="rId3"/>
              </a:rPr>
              <a:t>Github: 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https://github.com/emily-jean/yelp-data-mining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Preprocessing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Tokenization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Filtering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Lemmatization</a:t>
            </a: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Stemming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 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System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 Modeling</a:t>
            </a:r>
          </a:p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488444"/>
            <a:ext cx="8229600" cy="60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78484"/>
            <a:ext cx="8229600" cy="4847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K-Means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Gaussian Mixture Model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DBSCAN</a:t>
            </a:r>
          </a:p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199" y="6629040"/>
            <a:ext cx="2291085" cy="228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812385" y="6273754"/>
            <a:ext cx="7874415" cy="303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7594784" y="6630561"/>
            <a:ext cx="1092016" cy="226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1" y="1428275"/>
            <a:ext cx="8426574" cy="35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50" y="3452900"/>
            <a:ext cx="5849689" cy="271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50" y="1088738"/>
            <a:ext cx="3877201" cy="23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6360550" y="5079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{47C4D9AA-630E-41A3-AA54-9A8C853D237F}</a:tableStyleId>
              </a:tblPr>
              <a:tblGrid>
                <a:gridCol w="2025250"/>
              </a:tblGrid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1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0.29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8" name="Shape 138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539525" y="1402775"/>
            <a:ext cx="4500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000"/>
              <a:t>K-Means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Longitude+Latitude = closeness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Cuisine = similarity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Exclusive</a:t>
            </a:r>
          </a:p>
          <a:p>
            <a:pPr indent="-355600" lvl="0" marL="457200" rtl="0">
              <a:spcBef>
                <a:spcPts val="0"/>
              </a:spcBef>
              <a:buSzPts val="2000"/>
              <a:buChar char="●"/>
            </a:pPr>
            <a:r>
              <a:rPr lang="en-US" sz="2000"/>
              <a:t>One-hot: [0,0,1,0,1,0,0]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7594784" y="6630561"/>
            <a:ext cx="1092000" cy="2268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175" y="1088750"/>
            <a:ext cx="7428326" cy="46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1" type="ftr"/>
          </p:nvPr>
        </p:nvSpPr>
        <p:spPr>
          <a:xfrm>
            <a:off x="812385" y="6273754"/>
            <a:ext cx="7874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200">
                <a:solidFill>
                  <a:srgbClr val="2D2D2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Yelp Data Mining</a:t>
            </a:r>
          </a:p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457199" y="6629040"/>
            <a:ext cx="22911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December 1</a:t>
            </a:r>
            <a:r>
              <a:rPr lang="en-US"/>
              <a:t>3</a:t>
            </a:r>
            <a:r>
              <a:rPr b="0" lang="en-US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2017</a:t>
            </a:r>
          </a:p>
        </p:txBody>
      </p:sp>
      <p:graphicFrame>
        <p:nvGraphicFramePr>
          <p:cNvPr id="149" name="Shape 149"/>
          <p:cNvGraphicFramePr/>
          <p:nvPr/>
        </p:nvGraphicFramePr>
        <p:xfrm>
          <a:off x="2748300" y="5137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{47C4D9AA-630E-41A3-AA54-9A8C853D237F}</a:tableStyleId>
              </a:tblPr>
              <a:tblGrid>
                <a:gridCol w="2244450"/>
              </a:tblGrid>
              <a:tr h="434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Silhouette</a:t>
                      </a:r>
                      <a:r>
                        <a:rPr lang="en-US" sz="1800"/>
                        <a:t> Score</a:t>
                      </a:r>
                    </a:p>
                  </a:txBody>
                  <a:tcPr marT="45725" marB="45725" marR="91450" marL="91450"/>
                </a:tc>
              </a:tr>
              <a:tr h="40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0.31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0" name="Shape 150"/>
          <p:cNvSpPr txBox="1"/>
          <p:nvPr>
            <p:ph type="title"/>
          </p:nvPr>
        </p:nvSpPr>
        <p:spPr>
          <a:xfrm>
            <a:off x="457200" y="488444"/>
            <a:ext cx="82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ctr">
              <a:spcBef>
                <a:spcPts val="0"/>
              </a:spcBef>
              <a:buClr>
                <a:schemeClr val="dk1"/>
              </a:buClr>
              <a:buSzPts val="3959"/>
              <a:buFont typeface="Helvetica Neue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c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